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91" r:id="rId2"/>
    <p:sldId id="513" r:id="rId3"/>
    <p:sldId id="527" r:id="rId4"/>
    <p:sldId id="517" r:id="rId5"/>
    <p:sldId id="493" r:id="rId6"/>
    <p:sldId id="518" r:id="rId7"/>
    <p:sldId id="525" r:id="rId8"/>
    <p:sldId id="524" r:id="rId9"/>
    <p:sldId id="528" r:id="rId10"/>
    <p:sldId id="529" r:id="rId11"/>
    <p:sldId id="530" r:id="rId12"/>
    <p:sldId id="531" r:id="rId13"/>
    <p:sldId id="532" r:id="rId14"/>
    <p:sldId id="533" r:id="rId15"/>
    <p:sldId id="526" r:id="rId16"/>
    <p:sldId id="500" r:id="rId17"/>
    <p:sldId id="503" r:id="rId18"/>
    <p:sldId id="506"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0FA"/>
    <a:srgbClr val="FF6600"/>
    <a:srgbClr val="F139E4"/>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p:scale>
          <a:sx n="100" d="100"/>
          <a:sy n="100" d="100"/>
        </p:scale>
        <p:origin x="1944" y="186"/>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8709C98-B80A-4F28-AF74-CF08CF81A715}" type="datetime1">
              <a:rPr lang="en-US"/>
              <a:pPr/>
              <a:t>5/14/2024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D112868-65FD-4572-A383-97DC0EC9B913}" type="slidenum">
              <a:rPr lang="en-US"/>
              <a:pPr/>
              <a:t>‹#›</a:t>
            </a:fld>
            <a:endParaRPr lang="en-US"/>
          </a:p>
        </p:txBody>
      </p:sp>
    </p:spTree>
    <p:extLst>
      <p:ext uri="{BB962C8B-B14F-4D97-AF65-F5344CB8AC3E}">
        <p14:creationId xmlns:p14="http://schemas.microsoft.com/office/powerpoint/2010/main" val="8762144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a:cs typeface="MS PGothic"/>
      </a:defRPr>
    </a:lvl1pPr>
    <a:lvl2pPr marL="457200" algn="l" defTabSz="457200" rtl="0" eaLnBrk="0" fontAlgn="base" hangingPunct="0">
      <a:spcBef>
        <a:spcPct val="30000"/>
      </a:spcBef>
      <a:spcAft>
        <a:spcPct val="0"/>
      </a:spcAft>
      <a:defRPr sz="1200" kern="1200">
        <a:solidFill>
          <a:schemeClr val="tx1"/>
        </a:solidFill>
        <a:latin typeface="+mn-lt"/>
        <a:ea typeface="MS PGothic"/>
        <a:cs typeface="MS PGothic"/>
      </a:defRPr>
    </a:lvl2pPr>
    <a:lvl3pPr marL="914400" algn="l" defTabSz="457200" rtl="0" eaLnBrk="0" fontAlgn="base" hangingPunct="0">
      <a:spcBef>
        <a:spcPct val="30000"/>
      </a:spcBef>
      <a:spcAft>
        <a:spcPct val="0"/>
      </a:spcAft>
      <a:defRPr sz="1200" kern="1200">
        <a:solidFill>
          <a:schemeClr val="tx1"/>
        </a:solidFill>
        <a:latin typeface="+mn-lt"/>
        <a:ea typeface="MS PGothic"/>
        <a:cs typeface="MS PGothic"/>
      </a:defRPr>
    </a:lvl3pPr>
    <a:lvl4pPr marL="1371600" algn="l" defTabSz="457200" rtl="0" eaLnBrk="0" fontAlgn="base" hangingPunct="0">
      <a:spcBef>
        <a:spcPct val="30000"/>
      </a:spcBef>
      <a:spcAft>
        <a:spcPct val="0"/>
      </a:spcAft>
      <a:defRPr sz="1200" kern="1200">
        <a:solidFill>
          <a:schemeClr val="tx1"/>
        </a:solidFill>
        <a:latin typeface="+mn-lt"/>
        <a:ea typeface="MS PGothic"/>
        <a:cs typeface="MS PGothic"/>
      </a:defRPr>
    </a:lvl4pPr>
    <a:lvl5pPr marL="1828800" algn="l" defTabSz="457200" rtl="0" eaLnBrk="0" fontAlgn="base" hangingPunct="0">
      <a:spcBef>
        <a:spcPct val="30000"/>
      </a:spcBef>
      <a:spcAft>
        <a:spcPct val="0"/>
      </a:spcAft>
      <a:defRPr sz="1200" kern="1200">
        <a:solidFill>
          <a:schemeClr val="tx1"/>
        </a:solidFill>
        <a:latin typeface="+mn-lt"/>
        <a:ea typeface="MS PGothic"/>
        <a:cs typeface="MS PGothic"/>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112868-65FD-4572-A383-97DC0EC9B913}" type="slidenum">
              <a:rPr lang="en-US" smtClean="0"/>
              <a:pPr/>
              <a:t>2</a:t>
            </a:fld>
            <a:endParaRPr lang="en-US"/>
          </a:p>
        </p:txBody>
      </p:sp>
    </p:spTree>
    <p:extLst>
      <p:ext uri="{BB962C8B-B14F-4D97-AF65-F5344CB8AC3E}">
        <p14:creationId xmlns:p14="http://schemas.microsoft.com/office/powerpoint/2010/main" val="370210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fld id="{F523EB20-6FC5-4DDA-8F23-B813642F520C}" type="datetime1">
              <a:rPr lang="en-US"/>
              <a:pPr/>
              <a:t>5/14/2024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p:txBody>
          <a:bodyPr/>
          <a:lstStyle>
            <a:lvl1pPr>
              <a:defRPr/>
            </a:lvl1pPr>
          </a:lstStyle>
          <a:p>
            <a:fld id="{CDF5B256-931F-40A0-BC73-FE5211075C35}" type="datetime1">
              <a:rPr lang="en-US"/>
              <a:pPr/>
              <a:t>5/14/2024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7BE7C4ED-81C0-4682-BCCB-104FB5DDBDCB}" type="datetime1">
              <a:rPr lang="en-US"/>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775DC763-8AAC-4A07-A453-38B55A3783BD}" type="slidenum">
              <a:rPr lang="en-US"/>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4"/>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04" r:id="rId1"/>
    <p:sldLayoutId id="2147484505" r:id="rId2"/>
  </p:sldLayoutIdLst>
  <p:txStyles>
    <p:titleStyle>
      <a:lvl1pPr algn="ctr" rtl="0" eaLnBrk="0" fontAlgn="base" hangingPunct="0">
        <a:spcBef>
          <a:spcPct val="0"/>
        </a:spcBef>
        <a:spcAft>
          <a:spcPct val="0"/>
        </a:spcAft>
        <a:defRPr sz="3000" kern="1200">
          <a:solidFill>
            <a:schemeClr val="tx1"/>
          </a:solidFill>
          <a:latin typeface="+mj-lt"/>
          <a:ea typeface="MS PGothic"/>
          <a:cs typeface="MS PGothic"/>
        </a:defRPr>
      </a:lvl1pPr>
      <a:lvl2pPr algn="ctr" rtl="0" eaLnBrk="0" fontAlgn="base" hangingPunct="0">
        <a:spcBef>
          <a:spcPct val="0"/>
        </a:spcBef>
        <a:spcAft>
          <a:spcPct val="0"/>
        </a:spcAft>
        <a:defRPr sz="3000">
          <a:solidFill>
            <a:schemeClr val="tx1"/>
          </a:solidFill>
          <a:latin typeface="Calibri" charset="0"/>
          <a:ea typeface="MS PGothic"/>
          <a:cs typeface="MS PGothic"/>
        </a:defRPr>
      </a:lvl2pPr>
      <a:lvl3pPr algn="ctr" rtl="0" eaLnBrk="0" fontAlgn="base" hangingPunct="0">
        <a:spcBef>
          <a:spcPct val="0"/>
        </a:spcBef>
        <a:spcAft>
          <a:spcPct val="0"/>
        </a:spcAft>
        <a:defRPr sz="3000">
          <a:solidFill>
            <a:schemeClr val="tx1"/>
          </a:solidFill>
          <a:latin typeface="Calibri" charset="0"/>
          <a:ea typeface="MS PGothic"/>
          <a:cs typeface="MS PGothic"/>
        </a:defRPr>
      </a:lvl3pPr>
      <a:lvl4pPr algn="ctr" rtl="0" eaLnBrk="0" fontAlgn="base" hangingPunct="0">
        <a:spcBef>
          <a:spcPct val="0"/>
        </a:spcBef>
        <a:spcAft>
          <a:spcPct val="0"/>
        </a:spcAft>
        <a:defRPr sz="3000">
          <a:solidFill>
            <a:schemeClr val="tx1"/>
          </a:solidFill>
          <a:latin typeface="Calibri" charset="0"/>
          <a:ea typeface="MS PGothic"/>
          <a:cs typeface="MS PGothic"/>
        </a:defRPr>
      </a:lvl4pPr>
      <a:lvl5pPr algn="ctr" rtl="0" eaLnBrk="0" fontAlgn="base" hangingPunct="0">
        <a:spcBef>
          <a:spcPct val="0"/>
        </a:spcBef>
        <a:spcAft>
          <a:spcPct val="0"/>
        </a:spcAft>
        <a:defRPr sz="3000">
          <a:solidFill>
            <a:schemeClr val="tx1"/>
          </a:solidFill>
          <a:latin typeface="Calibri" charset="0"/>
          <a:ea typeface="MS PGothic"/>
          <a:cs typeface="MS PGothic"/>
        </a:defRPr>
      </a:lvl5pPr>
      <a:lvl6pPr marL="457200" algn="ctr" rtl="0" fontAlgn="base">
        <a:spcBef>
          <a:spcPct val="0"/>
        </a:spcBef>
        <a:spcAft>
          <a:spcPct val="0"/>
        </a:spcAft>
        <a:defRPr sz="3000">
          <a:solidFill>
            <a:schemeClr val="tx1"/>
          </a:solidFill>
          <a:latin typeface="Calibri" charset="0"/>
          <a:ea typeface="ＭＳ Ｐゴシック" charset="-128"/>
        </a:defRPr>
      </a:lvl6pPr>
      <a:lvl7pPr marL="914400" algn="ctr" rtl="0" fontAlgn="base">
        <a:spcBef>
          <a:spcPct val="0"/>
        </a:spcBef>
        <a:spcAft>
          <a:spcPct val="0"/>
        </a:spcAft>
        <a:defRPr sz="3000">
          <a:solidFill>
            <a:schemeClr val="tx1"/>
          </a:solidFill>
          <a:latin typeface="Calibri" charset="0"/>
          <a:ea typeface="ＭＳ Ｐゴシック" charset="-128"/>
        </a:defRPr>
      </a:lvl7pPr>
      <a:lvl8pPr marL="1371600" algn="ctr" rtl="0" fontAlgn="base">
        <a:spcBef>
          <a:spcPct val="0"/>
        </a:spcBef>
        <a:spcAft>
          <a:spcPct val="0"/>
        </a:spcAft>
        <a:defRPr sz="3000">
          <a:solidFill>
            <a:schemeClr val="tx1"/>
          </a:solidFill>
          <a:latin typeface="Calibri" charset="0"/>
          <a:ea typeface="ＭＳ Ｐゴシック" charset="-128"/>
        </a:defRPr>
      </a:lvl8pPr>
      <a:lvl9pPr marL="1828800" algn="ctr" rtl="0" fontAlgn="base">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kaggle.com/datasets/berkeleyearth/climate-change-earth-surface-temperature-dat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txBox="1">
            <a:spLocks noChangeArrowheads="1"/>
          </p:cNvSpPr>
          <p:nvPr/>
        </p:nvSpPr>
        <p:spPr bwMode="auto">
          <a:xfrm>
            <a:off x="1281545" y="517664"/>
            <a:ext cx="6580909" cy="1796028"/>
          </a:xfrm>
          <a:prstGeom prst="rect">
            <a:avLst/>
          </a:prstGeom>
          <a:noFill/>
          <a:ln w="9525">
            <a:noFill/>
            <a:miter lim="800000"/>
            <a:headEnd/>
            <a:tailEnd/>
          </a:ln>
        </p:spPr>
        <p:txBody>
          <a:bodyPr tIns="33120" anchor="ctr"/>
          <a:lstStyle/>
          <a:p>
            <a:pPr algn="ct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600" b="1" dirty="0">
                <a:solidFill>
                  <a:schemeClr val="tx1">
                    <a:lumMod val="95000"/>
                    <a:lumOff val="5000"/>
                  </a:schemeClr>
                </a:solidFill>
                <a:latin typeface="+mn-lt"/>
              </a:rPr>
              <a:t>EARTH GUARD</a:t>
            </a:r>
          </a:p>
        </p:txBody>
      </p:sp>
      <p:sp>
        <p:nvSpPr>
          <p:cNvPr id="4" name="TextBox 3"/>
          <p:cNvSpPr txBox="1"/>
          <p:nvPr/>
        </p:nvSpPr>
        <p:spPr>
          <a:xfrm>
            <a:off x="1600200" y="2308390"/>
            <a:ext cx="5943600" cy="4724370"/>
          </a:xfrm>
          <a:prstGeom prst="rect">
            <a:avLst/>
          </a:prstGeom>
          <a:noFill/>
        </p:spPr>
        <p:txBody>
          <a:bodyPr wrap="square" rtlCol="0">
            <a:spAutoFit/>
          </a:bodyPr>
          <a:lstStyle/>
          <a:p>
            <a:pPr algn="ctr">
              <a:spcBef>
                <a:spcPts val="0"/>
              </a:spcBef>
              <a:spcAft>
                <a:spcPts val="0"/>
              </a:spcAft>
            </a:pPr>
            <a:r>
              <a:rPr lang="en-US" sz="2400" b="1" dirty="0">
                <a:solidFill>
                  <a:schemeClr val="dk1"/>
                </a:solidFill>
                <a:latin typeface="+mn-lt"/>
                <a:ea typeface="Calibri"/>
                <a:cs typeface="Calibri"/>
                <a:sym typeface="Wingdings" panose="05000000000000000000" pitchFamily="2" charset="2"/>
              </a:rPr>
              <a:t>TEAM MEMBERS</a:t>
            </a:r>
          </a:p>
          <a:p>
            <a:pPr algn="ctr">
              <a:spcBef>
                <a:spcPts val="0"/>
              </a:spcBef>
              <a:spcAft>
                <a:spcPts val="0"/>
              </a:spcAft>
            </a:pPr>
            <a:endParaRPr lang="en-US" sz="2400" b="1" dirty="0">
              <a:solidFill>
                <a:schemeClr val="dk1"/>
              </a:solidFill>
              <a:latin typeface="+mn-lt"/>
              <a:ea typeface="Calibri"/>
              <a:cs typeface="Calibri"/>
              <a:sym typeface="Wingdings" panose="05000000000000000000" pitchFamily="2" charset="2"/>
            </a:endParaRPr>
          </a:p>
          <a:p>
            <a:pPr algn="ctr">
              <a:spcBef>
                <a:spcPts val="0"/>
              </a:spcBef>
              <a:spcAft>
                <a:spcPts val="0"/>
              </a:spcAft>
            </a:pPr>
            <a:r>
              <a:rPr lang="en-US" sz="2000" b="1" dirty="0" err="1">
                <a:solidFill>
                  <a:schemeClr val="dk1"/>
                </a:solidFill>
                <a:latin typeface="+mn-lt"/>
                <a:ea typeface="Calibri"/>
                <a:cs typeface="Calibri"/>
                <a:sym typeface="Wingdings" panose="05000000000000000000" pitchFamily="2" charset="2"/>
              </a:rPr>
              <a:t>Hargun</a:t>
            </a:r>
            <a:r>
              <a:rPr lang="en-US" sz="2000" b="1" dirty="0">
                <a:solidFill>
                  <a:schemeClr val="dk1"/>
                </a:solidFill>
                <a:latin typeface="+mn-lt"/>
                <a:ea typeface="Calibri"/>
                <a:cs typeface="Calibri"/>
                <a:sym typeface="Wingdings" panose="05000000000000000000" pitchFamily="2" charset="2"/>
              </a:rPr>
              <a:t> Singh - 2210990360</a:t>
            </a:r>
          </a:p>
          <a:p>
            <a:pPr algn="ctr">
              <a:spcBef>
                <a:spcPts val="0"/>
              </a:spcBef>
              <a:spcAft>
                <a:spcPts val="0"/>
              </a:spcAft>
            </a:pPr>
            <a:r>
              <a:rPr lang="en-US" sz="2000" b="1" dirty="0">
                <a:solidFill>
                  <a:schemeClr val="dk1"/>
                </a:solidFill>
                <a:latin typeface="+mn-lt"/>
                <a:ea typeface="Calibri"/>
                <a:cs typeface="Calibri"/>
                <a:sym typeface="Wingdings" panose="05000000000000000000" pitchFamily="2" charset="2"/>
              </a:rPr>
              <a:t>Harinder Singh </a:t>
            </a:r>
            <a:r>
              <a:rPr lang="en-US" sz="2000" b="1" dirty="0" err="1">
                <a:solidFill>
                  <a:schemeClr val="dk1"/>
                </a:solidFill>
                <a:latin typeface="+mn-lt"/>
                <a:ea typeface="Calibri"/>
                <a:cs typeface="Calibri"/>
                <a:sym typeface="Wingdings" panose="05000000000000000000" pitchFamily="2" charset="2"/>
              </a:rPr>
              <a:t>Dhanoa</a:t>
            </a:r>
            <a:r>
              <a:rPr lang="en-US" sz="2000" b="1" dirty="0">
                <a:solidFill>
                  <a:schemeClr val="dk1"/>
                </a:solidFill>
                <a:latin typeface="+mn-lt"/>
                <a:ea typeface="Calibri"/>
                <a:cs typeface="Calibri"/>
                <a:sym typeface="Wingdings" panose="05000000000000000000" pitchFamily="2" charset="2"/>
              </a:rPr>
              <a:t>- 2210990361</a:t>
            </a:r>
          </a:p>
          <a:p>
            <a:pPr algn="ctr">
              <a:spcBef>
                <a:spcPts val="0"/>
              </a:spcBef>
              <a:spcAft>
                <a:spcPts val="0"/>
              </a:spcAft>
            </a:pPr>
            <a:r>
              <a:rPr lang="en-US" sz="2000" b="1" dirty="0">
                <a:solidFill>
                  <a:schemeClr val="dk1"/>
                </a:solidFill>
                <a:latin typeface="+mn-lt"/>
                <a:ea typeface="Calibri"/>
                <a:cs typeface="Calibri"/>
                <a:sym typeface="Wingdings" panose="05000000000000000000" pitchFamily="2" charset="2"/>
              </a:rPr>
              <a:t>Harshit </a:t>
            </a:r>
            <a:r>
              <a:rPr lang="en-US" sz="2000" b="1" dirty="0" err="1">
                <a:solidFill>
                  <a:schemeClr val="dk1"/>
                </a:solidFill>
                <a:latin typeface="+mn-lt"/>
                <a:ea typeface="Calibri"/>
                <a:cs typeface="Calibri"/>
                <a:sym typeface="Wingdings" panose="05000000000000000000" pitchFamily="2" charset="2"/>
              </a:rPr>
              <a:t>Behal</a:t>
            </a:r>
            <a:r>
              <a:rPr lang="en-US" sz="2000" b="1" dirty="0">
                <a:solidFill>
                  <a:schemeClr val="dk1"/>
                </a:solidFill>
                <a:latin typeface="+mn-lt"/>
                <a:ea typeface="Calibri"/>
                <a:cs typeface="Calibri"/>
                <a:sym typeface="Wingdings" panose="05000000000000000000" pitchFamily="2" charset="2"/>
              </a:rPr>
              <a:t> - 2210990386</a:t>
            </a:r>
          </a:p>
          <a:p>
            <a:pPr algn="ctr">
              <a:spcBef>
                <a:spcPts val="0"/>
              </a:spcBef>
              <a:spcAft>
                <a:spcPts val="0"/>
              </a:spcAft>
            </a:pPr>
            <a:r>
              <a:rPr lang="en-US" sz="2000" b="1" dirty="0">
                <a:solidFill>
                  <a:schemeClr val="dk1"/>
                </a:solidFill>
                <a:latin typeface="+mn-lt"/>
                <a:ea typeface="Calibri"/>
                <a:cs typeface="Calibri"/>
                <a:sym typeface="Wingdings" panose="05000000000000000000" pitchFamily="2" charset="2"/>
              </a:rPr>
              <a:t>Himanshu Shukla-2210990408</a:t>
            </a:r>
          </a:p>
          <a:p>
            <a:pPr algn="ctr">
              <a:spcBef>
                <a:spcPts val="0"/>
              </a:spcBef>
              <a:spcAft>
                <a:spcPts val="0"/>
              </a:spcAft>
            </a:pPr>
            <a:endParaRPr lang="en-US" sz="2000" b="1" dirty="0">
              <a:solidFill>
                <a:schemeClr val="dk1"/>
              </a:solidFill>
              <a:latin typeface="+mn-lt"/>
              <a:ea typeface="Calibri"/>
              <a:cs typeface="Calibri"/>
              <a:sym typeface="Wingdings" panose="05000000000000000000" pitchFamily="2" charset="2"/>
            </a:endParaRPr>
          </a:p>
          <a:p>
            <a:pPr algn="ctr">
              <a:spcBef>
                <a:spcPts val="0"/>
              </a:spcBef>
              <a:spcAft>
                <a:spcPts val="0"/>
              </a:spcAft>
            </a:pPr>
            <a:endParaRPr lang="en-US" sz="2000" b="1" dirty="0">
              <a:solidFill>
                <a:schemeClr val="dk1"/>
              </a:solidFill>
              <a:latin typeface="+mn-lt"/>
              <a:ea typeface="Calibri"/>
              <a:cs typeface="Calibri"/>
              <a:sym typeface="Wingdings" panose="05000000000000000000" pitchFamily="2" charset="2"/>
            </a:endParaRPr>
          </a:p>
          <a:p>
            <a:pPr algn="ctr">
              <a:spcBef>
                <a:spcPts val="0"/>
              </a:spcBef>
              <a:spcAft>
                <a:spcPts val="0"/>
              </a:spcAft>
            </a:pPr>
            <a:endParaRPr lang="en-US" sz="2400" b="1" dirty="0">
              <a:solidFill>
                <a:schemeClr val="dk1"/>
              </a:solidFill>
              <a:latin typeface="+mn-lt"/>
              <a:ea typeface="Calibri"/>
              <a:cs typeface="Calibri"/>
              <a:sym typeface="Wingdings" panose="05000000000000000000" pitchFamily="2" charset="2"/>
            </a:endParaRPr>
          </a:p>
          <a:p>
            <a:pPr algn="ctr">
              <a:spcBef>
                <a:spcPts val="0"/>
              </a:spcBef>
              <a:spcAft>
                <a:spcPts val="0"/>
              </a:spcAft>
            </a:pPr>
            <a:endParaRPr lang="en-US" sz="2400" b="1" dirty="0">
              <a:solidFill>
                <a:schemeClr val="dk1"/>
              </a:solidFill>
              <a:latin typeface="+mn-lt"/>
              <a:ea typeface="Calibri"/>
              <a:cs typeface="Calibri"/>
              <a:sym typeface="Wingdings" panose="05000000000000000000" pitchFamily="2" charset="2"/>
            </a:endParaRPr>
          </a:p>
          <a:p>
            <a:pPr marL="0" marR="0" lvl="0" indent="0" algn="l" rtl="0">
              <a:spcBef>
                <a:spcPts val="0"/>
              </a:spcBef>
              <a:spcAft>
                <a:spcPts val="0"/>
              </a:spcAft>
              <a:buNone/>
            </a:pPr>
            <a:endParaRPr lang="en-US" sz="2000" b="1" dirty="0">
              <a:solidFill>
                <a:schemeClr val="dk1"/>
              </a:solidFill>
              <a:latin typeface="+mn-lt"/>
              <a:ea typeface="Calibri"/>
              <a:cs typeface="Calibri"/>
              <a:sym typeface="Wingdings" panose="05000000000000000000" pitchFamily="2" charset="2"/>
            </a:endParaRPr>
          </a:p>
          <a:p>
            <a:pPr marL="0" marR="0" lvl="0" indent="0" algn="l" rtl="0">
              <a:spcBef>
                <a:spcPts val="0"/>
              </a:spcBef>
              <a:spcAft>
                <a:spcPts val="0"/>
              </a:spcAft>
              <a:buNone/>
            </a:pPr>
            <a:endParaRPr lang="en-US" sz="2000" b="1" dirty="0">
              <a:solidFill>
                <a:schemeClr val="dk1"/>
              </a:solidFill>
              <a:latin typeface="+mn-lt"/>
              <a:ea typeface="Calibri"/>
              <a:cs typeface="Calibri"/>
              <a:sym typeface="Wingdings" panose="05000000000000000000" pitchFamily="2" charset="2"/>
            </a:endParaRPr>
          </a:p>
          <a:p>
            <a:pPr marL="0" marR="0" lvl="0" indent="0" algn="l" rtl="0">
              <a:spcBef>
                <a:spcPts val="0"/>
              </a:spcBef>
              <a:spcAft>
                <a:spcPts val="0"/>
              </a:spcAft>
              <a:buNone/>
            </a:pPr>
            <a:r>
              <a:rPr lang="en-US" b="1" dirty="0">
                <a:solidFill>
                  <a:schemeClr val="dk1"/>
                </a:solidFill>
                <a:latin typeface="+mn-lt"/>
                <a:ea typeface="Calibri"/>
                <a:cs typeface="Calibri"/>
                <a:sym typeface="Wingdings" panose="05000000000000000000" pitchFamily="2" charset="2"/>
              </a:rPr>
              <a:t>                            </a:t>
            </a:r>
            <a:endParaRPr lang="en-US" sz="1800" b="1" dirty="0">
              <a:solidFill>
                <a:schemeClr val="dk1"/>
              </a:solidFill>
              <a:latin typeface="+mn-lt"/>
              <a:ea typeface="Calibri"/>
              <a:cs typeface="Calibri"/>
              <a:sym typeface="Wingdings" panose="05000000000000000000" pitchFamily="2" charset="2"/>
            </a:endParaRPr>
          </a:p>
          <a:p>
            <a:pPr algn="ctr">
              <a:lnSpc>
                <a:spcPct val="150000"/>
              </a:lnSpc>
            </a:pPr>
            <a:endParaRPr lang="en-US" dirty="0">
              <a:latin typeface="+mn-lt"/>
            </a:endParaRPr>
          </a:p>
        </p:txBody>
      </p:sp>
      <p:sp>
        <p:nvSpPr>
          <p:cNvPr id="5" name="TextBox 4"/>
          <p:cNvSpPr txBox="1"/>
          <p:nvPr/>
        </p:nvSpPr>
        <p:spPr>
          <a:xfrm>
            <a:off x="1789955" y="4544309"/>
            <a:ext cx="5564088" cy="2118529"/>
          </a:xfrm>
          <a:prstGeom prst="rect">
            <a:avLst/>
          </a:prstGeom>
          <a:noFill/>
        </p:spPr>
        <p:txBody>
          <a:bodyPr wrap="square" rtlCol="0">
            <a:spAutoFit/>
          </a:bodyPr>
          <a:lstStyle/>
          <a:p>
            <a:pPr algn="ctr">
              <a:lnSpc>
                <a:spcPct val="150000"/>
              </a:lnSpc>
            </a:pPr>
            <a:endParaRPr lang="en-US" dirty="0">
              <a:latin typeface="+mn-lt"/>
            </a:endParaRPr>
          </a:p>
          <a:p>
            <a:pPr algn="ctr">
              <a:lnSpc>
                <a:spcPct val="150000"/>
              </a:lnSpc>
            </a:pPr>
            <a:r>
              <a:rPr lang="en-US" dirty="0">
                <a:latin typeface="+mn-lt"/>
              </a:rPr>
              <a:t>Under the supervision of  </a:t>
            </a:r>
          </a:p>
          <a:p>
            <a:pPr algn="ctr">
              <a:lnSpc>
                <a:spcPct val="150000"/>
              </a:lnSpc>
            </a:pPr>
            <a:r>
              <a:rPr lang="en-US" dirty="0">
                <a:latin typeface="+mn-lt"/>
              </a:rPr>
              <a:t> Shagun Sharma </a:t>
            </a:r>
          </a:p>
          <a:p>
            <a:pPr algn="ctr">
              <a:lnSpc>
                <a:spcPct val="150000"/>
              </a:lnSpc>
            </a:pPr>
            <a:endParaRPr lang="en-US" dirty="0">
              <a:latin typeface="+mn-lt"/>
            </a:endParaRPr>
          </a:p>
          <a:p>
            <a:pPr algn="ctr">
              <a:lnSpc>
                <a:spcPct val="150000"/>
              </a:lnSpc>
            </a:pPr>
            <a:endParaRPr lang="en-US" dirty="0">
              <a:latin typeface="+mn-lt"/>
            </a:endParaRPr>
          </a:p>
        </p:txBody>
      </p:sp>
      <p:sp>
        <p:nvSpPr>
          <p:cNvPr id="6" name="TextBox 5"/>
          <p:cNvSpPr txBox="1"/>
          <p:nvPr/>
        </p:nvSpPr>
        <p:spPr>
          <a:xfrm>
            <a:off x="1943099" y="5694005"/>
            <a:ext cx="5257800" cy="646331"/>
          </a:xfrm>
          <a:prstGeom prst="rect">
            <a:avLst/>
          </a:prstGeom>
          <a:noFill/>
        </p:spPr>
        <p:txBody>
          <a:bodyPr wrap="square" rtlCol="0">
            <a:spAutoFit/>
          </a:bodyPr>
          <a:lstStyle/>
          <a:p>
            <a:pPr algn="ctr"/>
            <a:endParaRPr lang="en-US" dirty="0">
              <a:solidFill>
                <a:srgbClr val="FF0000"/>
              </a:solidFill>
              <a:latin typeface="+mn-lt"/>
            </a:endParaRPr>
          </a:p>
          <a:p>
            <a:pPr algn="ctr"/>
            <a:r>
              <a:rPr lang="en-US" dirty="0">
                <a:solidFill>
                  <a:srgbClr val="FF0000"/>
                </a:solidFill>
                <a:latin typeface="+mn-lt"/>
              </a:rPr>
              <a:t>Chitkara University, Punjab</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404042-74BC-4A69-4C33-1161269D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4824"/>
            <a:ext cx="9144000" cy="3240360"/>
          </a:xfrm>
          <a:prstGeom prst="rect">
            <a:avLst/>
          </a:prstGeom>
        </p:spPr>
      </p:pic>
      <p:sp>
        <p:nvSpPr>
          <p:cNvPr id="6" name="TextBox 5">
            <a:extLst>
              <a:ext uri="{FF2B5EF4-FFF2-40B4-BE49-F238E27FC236}">
                <a16:creationId xmlns:a16="http://schemas.microsoft.com/office/drawing/2014/main" id="{B5CCB50C-495A-9B06-05EF-5E3F84BABBE8}"/>
              </a:ext>
            </a:extLst>
          </p:cNvPr>
          <p:cNvSpPr txBox="1"/>
          <p:nvPr/>
        </p:nvSpPr>
        <p:spPr>
          <a:xfrm>
            <a:off x="2141687" y="4946684"/>
            <a:ext cx="4860626" cy="276999"/>
          </a:xfrm>
          <a:prstGeom prst="rect">
            <a:avLst/>
          </a:prstGeom>
          <a:noFill/>
        </p:spPr>
        <p:txBody>
          <a:bodyPr wrap="none" rtlCol="0">
            <a:spAutoFit/>
          </a:bodyPr>
          <a:lstStyle/>
          <a:p>
            <a:r>
              <a:rPr lang="en-US" sz="1200" dirty="0"/>
              <a:t>This shows the sum of average temperature in their respective range</a:t>
            </a:r>
            <a:endParaRPr lang="en-IN" sz="1200" dirty="0"/>
          </a:p>
        </p:txBody>
      </p:sp>
    </p:spTree>
    <p:extLst>
      <p:ext uri="{BB962C8B-B14F-4D97-AF65-F5344CB8AC3E}">
        <p14:creationId xmlns:p14="http://schemas.microsoft.com/office/powerpoint/2010/main" val="177081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6FD0-813F-FA23-CCC1-4909CDE09BCE}"/>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133D4C7-6F5A-0B28-4A19-4EDA0B39D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144000" cy="4176464"/>
          </a:xfrm>
          <a:prstGeom prst="rect">
            <a:avLst/>
          </a:prstGeom>
        </p:spPr>
      </p:pic>
      <p:sp>
        <p:nvSpPr>
          <p:cNvPr id="6" name="TextBox 5">
            <a:extLst>
              <a:ext uri="{FF2B5EF4-FFF2-40B4-BE49-F238E27FC236}">
                <a16:creationId xmlns:a16="http://schemas.microsoft.com/office/drawing/2014/main" id="{E7C9ABB8-A370-EEFB-6413-1CD9E8DAC582}"/>
              </a:ext>
            </a:extLst>
          </p:cNvPr>
          <p:cNvSpPr txBox="1"/>
          <p:nvPr/>
        </p:nvSpPr>
        <p:spPr>
          <a:xfrm>
            <a:off x="3419872" y="5348406"/>
            <a:ext cx="1625766" cy="276999"/>
          </a:xfrm>
          <a:prstGeom prst="rect">
            <a:avLst/>
          </a:prstGeom>
          <a:noFill/>
        </p:spPr>
        <p:txBody>
          <a:bodyPr wrap="none" rtlCol="0">
            <a:spAutoFit/>
          </a:bodyPr>
          <a:lstStyle/>
          <a:p>
            <a:r>
              <a:rPr lang="en-US" sz="1200" dirty="0" err="1"/>
              <a:t>Uncertainity</a:t>
            </a:r>
            <a:r>
              <a:rPr lang="en-US" sz="1200" dirty="0"/>
              <a:t> in Graph</a:t>
            </a:r>
            <a:endParaRPr lang="en-IN" sz="1200" dirty="0"/>
          </a:p>
        </p:txBody>
      </p:sp>
    </p:spTree>
    <p:extLst>
      <p:ext uri="{BB962C8B-B14F-4D97-AF65-F5344CB8AC3E}">
        <p14:creationId xmlns:p14="http://schemas.microsoft.com/office/powerpoint/2010/main" val="3058861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83D0-99C6-BCA5-F01F-3D50FF09F7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A3B601-24DB-749C-A13C-BDFD0032E6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53" y="2132856"/>
            <a:ext cx="9128048" cy="3168352"/>
          </a:xfrm>
        </p:spPr>
      </p:pic>
      <p:sp>
        <p:nvSpPr>
          <p:cNvPr id="6" name="TextBox 5">
            <a:extLst>
              <a:ext uri="{FF2B5EF4-FFF2-40B4-BE49-F238E27FC236}">
                <a16:creationId xmlns:a16="http://schemas.microsoft.com/office/drawing/2014/main" id="{9FC672AD-1387-2420-07C8-CD60381B5C5E}"/>
              </a:ext>
            </a:extLst>
          </p:cNvPr>
          <p:cNvSpPr txBox="1"/>
          <p:nvPr/>
        </p:nvSpPr>
        <p:spPr>
          <a:xfrm>
            <a:off x="2928761" y="5301208"/>
            <a:ext cx="3286477" cy="276999"/>
          </a:xfrm>
          <a:prstGeom prst="rect">
            <a:avLst/>
          </a:prstGeom>
          <a:noFill/>
        </p:spPr>
        <p:txBody>
          <a:bodyPr wrap="none" rtlCol="0">
            <a:spAutoFit/>
          </a:bodyPr>
          <a:lstStyle/>
          <a:p>
            <a:r>
              <a:rPr lang="en-US" sz="1200" dirty="0"/>
              <a:t>Mean of Average temperature in a single year</a:t>
            </a:r>
            <a:endParaRPr lang="en-IN" sz="1200" dirty="0"/>
          </a:p>
        </p:txBody>
      </p:sp>
    </p:spTree>
    <p:extLst>
      <p:ext uri="{BB962C8B-B14F-4D97-AF65-F5344CB8AC3E}">
        <p14:creationId xmlns:p14="http://schemas.microsoft.com/office/powerpoint/2010/main" val="297622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97DD-607E-15F3-7EF8-4183EAB123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18486C5-24C3-B110-AA5D-37ADC0A0B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56792"/>
            <a:ext cx="9144000" cy="4032448"/>
          </a:xfrm>
        </p:spPr>
      </p:pic>
      <p:sp>
        <p:nvSpPr>
          <p:cNvPr id="6" name="TextBox 5">
            <a:extLst>
              <a:ext uri="{FF2B5EF4-FFF2-40B4-BE49-F238E27FC236}">
                <a16:creationId xmlns:a16="http://schemas.microsoft.com/office/drawing/2014/main" id="{2CD399A4-C8E7-C2FE-6276-F60C71AF4307}"/>
              </a:ext>
            </a:extLst>
          </p:cNvPr>
          <p:cNvSpPr txBox="1"/>
          <p:nvPr/>
        </p:nvSpPr>
        <p:spPr>
          <a:xfrm>
            <a:off x="2841911" y="5733256"/>
            <a:ext cx="3460178" cy="276999"/>
          </a:xfrm>
          <a:prstGeom prst="rect">
            <a:avLst/>
          </a:prstGeom>
          <a:noFill/>
        </p:spPr>
        <p:txBody>
          <a:bodyPr wrap="none" rtlCol="0">
            <a:spAutoFit/>
          </a:bodyPr>
          <a:lstStyle/>
          <a:p>
            <a:r>
              <a:rPr lang="en-US" sz="1200" dirty="0"/>
              <a:t>Temperature variation throughout the 12 months</a:t>
            </a:r>
            <a:endParaRPr lang="en-IN" sz="1200" dirty="0"/>
          </a:p>
        </p:txBody>
      </p:sp>
    </p:spTree>
    <p:extLst>
      <p:ext uri="{BB962C8B-B14F-4D97-AF65-F5344CB8AC3E}">
        <p14:creationId xmlns:p14="http://schemas.microsoft.com/office/powerpoint/2010/main" val="3093886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E9F-46A8-3022-F3D3-BF1D03BEBA96}"/>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6C8D20EC-D480-5A91-23B7-B665F116A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3888432"/>
          </a:xfrm>
          <a:prstGeom prst="rect">
            <a:avLst/>
          </a:prstGeom>
        </p:spPr>
      </p:pic>
      <p:sp>
        <p:nvSpPr>
          <p:cNvPr id="8" name="TextBox 7">
            <a:extLst>
              <a:ext uri="{FF2B5EF4-FFF2-40B4-BE49-F238E27FC236}">
                <a16:creationId xmlns:a16="http://schemas.microsoft.com/office/drawing/2014/main" id="{73742595-63DC-8ADC-F56D-73E08607304D}"/>
              </a:ext>
            </a:extLst>
          </p:cNvPr>
          <p:cNvSpPr txBox="1"/>
          <p:nvPr/>
        </p:nvSpPr>
        <p:spPr>
          <a:xfrm>
            <a:off x="2772533" y="5529014"/>
            <a:ext cx="3565271" cy="276999"/>
          </a:xfrm>
          <a:prstGeom prst="rect">
            <a:avLst/>
          </a:prstGeom>
          <a:noFill/>
        </p:spPr>
        <p:txBody>
          <a:bodyPr wrap="none" rtlCol="0">
            <a:spAutoFit/>
          </a:bodyPr>
          <a:lstStyle/>
          <a:p>
            <a:r>
              <a:rPr lang="en-US" sz="1200" dirty="0"/>
              <a:t>Average Temperature is high in middle of the year</a:t>
            </a:r>
            <a:endParaRPr lang="en-IN" sz="1200" dirty="0"/>
          </a:p>
        </p:txBody>
      </p:sp>
    </p:spTree>
    <p:extLst>
      <p:ext uri="{BB962C8B-B14F-4D97-AF65-F5344CB8AC3E}">
        <p14:creationId xmlns:p14="http://schemas.microsoft.com/office/powerpoint/2010/main" val="44115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Result</a:t>
            </a:r>
          </a:p>
        </p:txBody>
      </p:sp>
      <p:pic>
        <p:nvPicPr>
          <p:cNvPr id="7" name="Content Placeholder 6">
            <a:extLst>
              <a:ext uri="{FF2B5EF4-FFF2-40B4-BE49-F238E27FC236}">
                <a16:creationId xmlns:a16="http://schemas.microsoft.com/office/drawing/2014/main" id="{49024EE6-3A5C-EE12-A7B5-3DA473294C5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1370" y="4840882"/>
            <a:ext cx="8229600" cy="1878794"/>
          </a:xfrm>
        </p:spPr>
      </p:pic>
      <p:pic>
        <p:nvPicPr>
          <p:cNvPr id="9" name="Picture 8">
            <a:extLst>
              <a:ext uri="{FF2B5EF4-FFF2-40B4-BE49-F238E27FC236}">
                <a16:creationId xmlns:a16="http://schemas.microsoft.com/office/drawing/2014/main" id="{BC8601C6-29C8-6859-A060-C6772C5E1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30" y="838200"/>
            <a:ext cx="7650596" cy="40189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447800" y="0"/>
            <a:ext cx="6477000" cy="838200"/>
          </a:xfrm>
        </p:spPr>
        <p:txBody>
          <a:bodyPr/>
          <a:lstStyle/>
          <a:p>
            <a:pPr algn="l"/>
            <a:r>
              <a:rPr lang="en-US" b="1" dirty="0">
                <a:ea typeface="MS PGothic" pitchFamily="34" charset="-128"/>
              </a:rPr>
              <a:t>	Conclusion</a:t>
            </a:r>
          </a:p>
        </p:txBody>
      </p:sp>
      <p:sp>
        <p:nvSpPr>
          <p:cNvPr id="13314" name="Content Placeholder 2"/>
          <p:cNvSpPr>
            <a:spLocks noGrp="1"/>
          </p:cNvSpPr>
          <p:nvPr>
            <p:ph idx="1"/>
          </p:nvPr>
        </p:nvSpPr>
        <p:spPr>
          <a:xfrm>
            <a:off x="251520" y="1089818"/>
            <a:ext cx="8229600" cy="4678363"/>
          </a:xfrm>
        </p:spPr>
        <p:txBody>
          <a:bodyPr/>
          <a:lstStyle/>
          <a:p>
            <a:pPr algn="l">
              <a:buFont typeface="Arial" panose="020B0604020202020204" pitchFamily="34" charset="0"/>
              <a:buChar char="•"/>
            </a:pPr>
            <a:r>
              <a:rPr lang="en-US" sz="1800" b="0" i="0" dirty="0">
                <a:effectLst/>
                <a:latin typeface="+mj-lt"/>
              </a:rPr>
              <a:t>Our analysis has provided valuable insights into temperature trends in India through comprehensive exploratory analysis, data imputation, and model development using Recurrent Neural Networks (RNNs).</a:t>
            </a:r>
          </a:p>
          <a:p>
            <a:pPr algn="l">
              <a:buFont typeface="Arial" panose="020B0604020202020204" pitchFamily="34" charset="0"/>
              <a:buChar char="•"/>
            </a:pPr>
            <a:endParaRPr lang="en-US" sz="1800" b="0" i="0" dirty="0">
              <a:effectLst/>
              <a:latin typeface="+mj-lt"/>
            </a:endParaRPr>
          </a:p>
          <a:p>
            <a:pPr algn="l">
              <a:buFont typeface="Arial" panose="020B0604020202020204" pitchFamily="34" charset="0"/>
              <a:buChar char="•"/>
            </a:pPr>
            <a:r>
              <a:rPr lang="en-US" sz="1800" b="0" i="0" dirty="0">
                <a:effectLst/>
                <a:latin typeface="+mj-lt"/>
              </a:rPr>
              <a:t>We have identified significant trends, seasonal variations, and predictive capabilities in historical temperature data, contributing to informed decision-making across various sectors.</a:t>
            </a:r>
          </a:p>
          <a:p>
            <a:pPr algn="l">
              <a:buFont typeface="Arial" panose="020B0604020202020204" pitchFamily="34" charset="0"/>
              <a:buChar char="•"/>
            </a:pPr>
            <a:endParaRPr lang="en-US" sz="1800" b="0" i="0" dirty="0">
              <a:effectLst/>
              <a:latin typeface="+mj-lt"/>
            </a:endParaRPr>
          </a:p>
          <a:p>
            <a:pPr algn="l">
              <a:buFont typeface="Arial" panose="020B0604020202020204" pitchFamily="34" charset="0"/>
              <a:buChar char="•"/>
            </a:pPr>
            <a:r>
              <a:rPr lang="en-US" sz="1800" b="0" i="0" dirty="0">
                <a:effectLst/>
                <a:latin typeface="+mj-lt"/>
              </a:rPr>
              <a:t>The understanding gained from our analysis is crucial for devising climate-resilient strategies in sectors such as agriculture, public health, and urban planning.</a:t>
            </a:r>
          </a:p>
          <a:p>
            <a:pPr algn="l">
              <a:buFont typeface="Arial" panose="020B0604020202020204" pitchFamily="34" charset="0"/>
              <a:buChar char="•"/>
            </a:pPr>
            <a:endParaRPr lang="en-US" sz="1800" b="0" i="0" dirty="0">
              <a:effectLst/>
              <a:latin typeface="+mj-lt"/>
            </a:endParaRPr>
          </a:p>
          <a:p>
            <a:pPr algn="l">
              <a:buFont typeface="Arial" panose="020B0604020202020204" pitchFamily="34" charset="0"/>
              <a:buChar char="•"/>
            </a:pPr>
            <a:r>
              <a:rPr lang="en-US" sz="1800" b="0" i="0" dirty="0">
                <a:effectLst/>
                <a:latin typeface="+mj-lt"/>
              </a:rPr>
              <a:t>By leveraging advanced data analysis techniques and predictive modeling, we aim to inform stakeholders and policymakers about temperature dynamics and facilitate sustainable development efforts.</a:t>
            </a:r>
          </a:p>
          <a:p>
            <a:pPr algn="l">
              <a:buFont typeface="Arial" panose="020B0604020202020204" pitchFamily="34" charset="0"/>
              <a:buChar char="•"/>
            </a:pPr>
            <a:endParaRPr lang="en-US" sz="1800" b="0" i="0" dirty="0">
              <a:effectLst/>
              <a:latin typeface="+mj-lt"/>
            </a:endParaRPr>
          </a:p>
          <a:p>
            <a:pPr algn="l">
              <a:buFont typeface="Arial" panose="020B0604020202020204" pitchFamily="34" charset="0"/>
              <a:buChar char="•"/>
            </a:pPr>
            <a:r>
              <a:rPr lang="en-US" sz="1800" b="0" i="0" dirty="0">
                <a:effectLst/>
                <a:latin typeface="+mj-lt"/>
              </a:rPr>
              <a:t>Continued research and collaboration are essential to address the evolving impacts of climate change and ensure a resilient and sustainable future for India and beyond.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
            <a:ext cx="6477000" cy="838200"/>
          </a:xfrm>
        </p:spPr>
        <p:txBody>
          <a:bodyPr/>
          <a:lstStyle/>
          <a:p>
            <a:pPr algn="l"/>
            <a:br>
              <a:rPr lang="en-GB" b="1" dirty="0"/>
            </a:br>
            <a:r>
              <a:rPr lang="en-GB" b="1" dirty="0"/>
              <a:t>References</a:t>
            </a:r>
            <a:br>
              <a:rPr lang="en-US" b="1" dirty="0"/>
            </a:br>
            <a:endParaRPr lang="en-US" dirty="0"/>
          </a:p>
        </p:txBody>
      </p:sp>
      <p:sp>
        <p:nvSpPr>
          <p:cNvPr id="3" name="Content Placeholder 2"/>
          <p:cNvSpPr>
            <a:spLocks noGrp="1"/>
          </p:cNvSpPr>
          <p:nvPr>
            <p:ph idx="1"/>
          </p:nvPr>
        </p:nvSpPr>
        <p:spPr>
          <a:xfrm>
            <a:off x="467544" y="1340768"/>
            <a:ext cx="8447856" cy="4824536"/>
          </a:xfrm>
        </p:spPr>
        <p:txBody>
          <a:bodyPr/>
          <a:lstStyle/>
          <a:p>
            <a:pPr marL="0" indent="0">
              <a:buNone/>
            </a:pPr>
            <a:r>
              <a:rPr lang="en-US" dirty="0">
                <a:latin typeface="+mj-lt"/>
              </a:rPr>
              <a:t>We have taken reference from :</a:t>
            </a:r>
          </a:p>
          <a:p>
            <a:pPr marL="0" indent="0">
              <a:buNone/>
            </a:pPr>
            <a:r>
              <a:rPr lang="en-US" sz="2000" b="0" i="0" dirty="0">
                <a:solidFill>
                  <a:srgbClr val="000000"/>
                </a:solidFill>
                <a:effectLst/>
                <a:highlight>
                  <a:srgbClr val="FFFFFF"/>
                </a:highlight>
                <a:latin typeface="+mj-lt"/>
                <a:hlinkClick r:id="rId2"/>
              </a:rPr>
              <a:t>https://www.kaggle.com/datasets/berkeleyearth/climate-change-earth-surface-temperature-data</a:t>
            </a:r>
            <a:endParaRPr lang="en-US" sz="2000" b="0" i="0" dirty="0">
              <a:solidFill>
                <a:srgbClr val="000000"/>
              </a:solidFill>
              <a:effectLst/>
              <a:highlight>
                <a:srgbClr val="FFFFFF"/>
              </a:highlight>
              <a:latin typeface="+mj-lt"/>
            </a:endParaRPr>
          </a:p>
          <a:p>
            <a:pPr marL="0" indent="0">
              <a:buNone/>
            </a:pPr>
            <a:endParaRPr lang="en-US" sz="2000" dirty="0">
              <a:solidFill>
                <a:srgbClr val="000000"/>
              </a:solidFill>
              <a:highlight>
                <a:srgbClr val="FFFFFF"/>
              </a:highlight>
              <a:latin typeface="+mj-lt"/>
            </a:endParaRPr>
          </a:p>
          <a:p>
            <a:pPr marL="0" indent="0">
              <a:buNone/>
            </a:pPr>
            <a:endParaRPr lang="en-US" sz="2000" b="0" i="0" dirty="0">
              <a:solidFill>
                <a:srgbClr val="000000"/>
              </a:solidFill>
              <a:effectLst/>
              <a:highlight>
                <a:srgbClr val="FFFFFF"/>
              </a:highlight>
              <a:latin typeface="+mj-lt"/>
            </a:endParaRPr>
          </a:p>
          <a:p>
            <a:pPr marL="0" indent="0">
              <a:buNone/>
            </a:pPr>
            <a:r>
              <a:rPr lang="en-US" sz="2000" b="0" i="0" dirty="0">
                <a:solidFill>
                  <a:srgbClr val="000000"/>
                </a:solidFill>
                <a:effectLst/>
                <a:highlight>
                  <a:srgbClr val="FFFFFF"/>
                </a:highlight>
                <a:latin typeface="+mj-lt"/>
              </a:rPr>
              <a:t>This dataset offers annual surface temperature data for nearly all cities spanning the years 1796 to 2022. The dataset is provided in two formats, allowing flexibility in data analysis and visualization: tidy format and wide format. </a:t>
            </a:r>
            <a:br>
              <a:rPr lang="en-US" sz="2000" dirty="0">
                <a:latin typeface="+mj-lt"/>
              </a:rPr>
            </a:br>
            <a:endParaRPr lang="en-US" sz="2000" dirty="0">
              <a:latin typeface="+mj-lt"/>
              <a:sym typeface="Wingdings" panose="05000000000000000000" pitchFamily="2" charset="2"/>
            </a:endParaRPr>
          </a:p>
          <a:p>
            <a:pPr marL="0" indent="0">
              <a:buNone/>
            </a:pPr>
            <a:endParaRPr lang="en-US" sz="2800" dirty="0">
              <a:latin typeface="+mj-lt"/>
              <a:sym typeface="Wingdings" panose="05000000000000000000" pitchFamily="2" charset="2"/>
            </a:endParaRPr>
          </a:p>
          <a:p>
            <a:pPr marL="0" indent="0">
              <a:buNone/>
            </a:pPr>
            <a:endParaRPr lang="en-US" sz="4000" b="1" dirty="0">
              <a:latin typeface="+mj-lt"/>
              <a:sym typeface="Wingdings" panose="05000000000000000000" pitchFamily="2" charset="2"/>
            </a:endParaRPr>
          </a:p>
          <a:p>
            <a:pPr marL="0" indent="0">
              <a:buNone/>
            </a:pPr>
            <a:endParaRPr lang="en-US" sz="4000" b="1" dirty="0">
              <a:latin typeface="+mj-lt"/>
              <a:sym typeface="Wingdings" panose="05000000000000000000" pitchFamily="2" charset="2"/>
            </a:endParaRPr>
          </a:p>
          <a:p>
            <a:pPr marL="0" indent="0">
              <a:buNone/>
            </a:pPr>
            <a:endParaRPr lang="en-US" sz="2800" dirty="0">
              <a:latin typeface="+mj-lt"/>
              <a:sym typeface="Wingdings" panose="05000000000000000000" pitchFamily="2" charset="2"/>
            </a:endParaRPr>
          </a:p>
          <a:p>
            <a:pPr marL="0" indent="0">
              <a:buNone/>
            </a:pPr>
            <a:endParaRPr lang="en-US" sz="2800" dirty="0">
              <a:latin typeface="+mj-lt"/>
              <a:sym typeface="Wingdings" panose="05000000000000000000" pitchFamily="2" charset="2"/>
            </a:endParaRPr>
          </a:p>
          <a:p>
            <a:pPr marL="0" indent="0">
              <a:buNone/>
            </a:pPr>
            <a:endParaRPr lang="en-US" sz="2800" dirty="0">
              <a:latin typeface="+mj-lt"/>
              <a:sym typeface="Wingdings" panose="05000000000000000000" pitchFamily="2" charset="2"/>
            </a:endParaRPr>
          </a:p>
          <a:p>
            <a:pPr marL="0" indent="0">
              <a:buNone/>
            </a:pPr>
            <a:endParaRPr lang="en-US" sz="2800" dirty="0">
              <a:latin typeface="+mj-lt"/>
              <a:sym typeface="Wingdings" panose="05000000000000000000" pitchFamily="2" charset="2"/>
            </a:endParaRPr>
          </a:p>
          <a:p>
            <a:pPr marL="0" indent="0">
              <a:buNone/>
            </a:pPr>
            <a:endParaRPr lang="en-US" dirty="0">
              <a:latin typeface="+mj-lt"/>
              <a:sym typeface="Wingdings" panose="05000000000000000000" pitchFamily="2" charset="2"/>
            </a:endParaRPr>
          </a:p>
          <a:p>
            <a:pPr marL="0" indent="0">
              <a:buNone/>
            </a:pPr>
            <a:endParaRPr lang="en-US" dirty="0">
              <a:latin typeface="+mj-lt"/>
              <a:sym typeface="Wingdings" panose="05000000000000000000" pitchFamily="2" charset="2"/>
            </a:endParaRPr>
          </a:p>
          <a:p>
            <a:pPr marL="0" indent="0">
              <a:buNone/>
            </a:pPr>
            <a:endParaRPr lang="en-US" dirty="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pPr algn="l"/>
            <a:r>
              <a:rPr lang="en-US" b="1" dirty="0">
                <a:ea typeface="MS PGothic" pitchFamily="34" charset="-128"/>
              </a:rPr>
              <a:t>Thank You</a:t>
            </a:r>
          </a:p>
        </p:txBody>
      </p:sp>
      <p:pic>
        <p:nvPicPr>
          <p:cNvPr id="2" name="Picture 1">
            <a:extLst>
              <a:ext uri="{FF2B5EF4-FFF2-40B4-BE49-F238E27FC236}">
                <a16:creationId xmlns:a16="http://schemas.microsoft.com/office/drawing/2014/main" id="{D66E985C-D3B0-27B7-8862-52196CCD3B9B}"/>
              </a:ext>
            </a:extLst>
          </p:cNvPr>
          <p:cNvPicPr>
            <a:picLocks noChangeAspect="1"/>
          </p:cNvPicPr>
          <p:nvPr/>
        </p:nvPicPr>
        <p:blipFill>
          <a:blip r:embed="rId2"/>
          <a:stretch>
            <a:fillRect/>
          </a:stretch>
        </p:blipFill>
        <p:spPr>
          <a:xfrm>
            <a:off x="0" y="260648"/>
            <a:ext cx="9296400" cy="6697683"/>
          </a:xfrm>
          <a:prstGeom prst="rect">
            <a:avLst/>
          </a:prstGeom>
        </p:spPr>
      </p:pic>
    </p:spTree>
    <p:extLst>
      <p:ext uri="{BB962C8B-B14F-4D97-AF65-F5344CB8AC3E}">
        <p14:creationId xmlns:p14="http://schemas.microsoft.com/office/powerpoint/2010/main" val="268612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243FD-61DF-54CF-316E-E233D4A84EE1}"/>
              </a:ext>
            </a:extLst>
          </p:cNvPr>
          <p:cNvSpPr>
            <a:spLocks noGrp="1"/>
          </p:cNvSpPr>
          <p:nvPr>
            <p:ph type="title"/>
          </p:nvPr>
        </p:nvSpPr>
        <p:spPr>
          <a:xfrm>
            <a:off x="-1447800" y="21771"/>
            <a:ext cx="10591800" cy="838200"/>
          </a:xfrm>
        </p:spPr>
        <p:txBody>
          <a:bodyPr/>
          <a:lstStyle/>
          <a:p>
            <a:r>
              <a:rPr lang="en-IN" sz="4000" b="1" dirty="0"/>
              <a:t>Introduction</a:t>
            </a:r>
          </a:p>
        </p:txBody>
      </p:sp>
      <p:sp>
        <p:nvSpPr>
          <p:cNvPr id="3" name="Content Placeholder 2">
            <a:extLst>
              <a:ext uri="{FF2B5EF4-FFF2-40B4-BE49-F238E27FC236}">
                <a16:creationId xmlns:a16="http://schemas.microsoft.com/office/drawing/2014/main" id="{6B095BB5-A25F-E636-3976-DBA963FEB3D1}"/>
              </a:ext>
            </a:extLst>
          </p:cNvPr>
          <p:cNvSpPr>
            <a:spLocks noGrp="1"/>
          </p:cNvSpPr>
          <p:nvPr>
            <p:ph idx="1"/>
          </p:nvPr>
        </p:nvSpPr>
        <p:spPr>
          <a:xfrm>
            <a:off x="179512" y="859970"/>
            <a:ext cx="8712968" cy="5809389"/>
          </a:xfrm>
        </p:spPr>
        <p:txBody>
          <a:bodyPr/>
          <a:lstStyle/>
          <a:p>
            <a:pPr algn="l">
              <a:buFont typeface="Arial" panose="020B0604020202020204" pitchFamily="34" charset="0"/>
              <a:buChar char="•"/>
            </a:pPr>
            <a:r>
              <a:rPr lang="en-US" sz="1800" b="1" i="0" dirty="0">
                <a:effectLst/>
                <a:latin typeface="+mj-lt"/>
              </a:rPr>
              <a:t>Objectives</a:t>
            </a:r>
          </a:p>
          <a:p>
            <a:pPr marL="0" indent="0" algn="l">
              <a:buNone/>
            </a:pPr>
            <a:r>
              <a:rPr lang="en-GB" sz="1800" b="0" i="0" dirty="0">
                <a:effectLst/>
                <a:latin typeface="+mj-lt"/>
              </a:rPr>
              <a:t>The primary objective of our Average Temperature Prediction Model is to accurately forecast yearly average temperatures. This model utilizes historical weather data and advanced machine learning algorithms to deliver precise and reliable long-term temperature predictions. The goal is to aid individuals, businesses, and various sectors in making informed decisions based on expected annual weather patterns.</a:t>
            </a:r>
            <a:endParaRPr lang="en-US" sz="1800" b="0" i="0" dirty="0">
              <a:effectLst/>
              <a:latin typeface="+mj-lt"/>
            </a:endParaRPr>
          </a:p>
          <a:p>
            <a:pPr algn="l">
              <a:buFont typeface="Arial" panose="020B0604020202020204" pitchFamily="34" charset="0"/>
              <a:buChar char="•"/>
            </a:pPr>
            <a:endParaRPr lang="en-US" sz="1800" b="1" i="0" dirty="0">
              <a:effectLst/>
              <a:latin typeface="+mj-lt"/>
            </a:endParaRPr>
          </a:p>
          <a:p>
            <a:pPr algn="l">
              <a:buFont typeface="Arial" panose="020B0604020202020204" pitchFamily="34" charset="0"/>
              <a:buChar char="•"/>
            </a:pPr>
            <a:r>
              <a:rPr lang="en-US" sz="1800" b="1" i="0" dirty="0">
                <a:effectLst/>
                <a:latin typeface="+mj-lt"/>
              </a:rPr>
              <a:t>Background</a:t>
            </a:r>
          </a:p>
          <a:p>
            <a:pPr marL="0" indent="0" algn="l">
              <a:buNone/>
            </a:pPr>
            <a:r>
              <a:rPr lang="en-GB" sz="1800" b="0" i="0" dirty="0">
                <a:effectLst/>
                <a:latin typeface="+mj-lt"/>
              </a:rPr>
              <a:t>Predicting long-term weather trends has always been essential for strategic planning and risk management. Our model is designed to harness this capability, drawing on an extensive dataset of historical weather data and employing cutting-edge machine learning techniques.</a:t>
            </a:r>
          </a:p>
          <a:p>
            <a:pPr marL="0" indent="0" algn="l">
              <a:buNone/>
            </a:pPr>
            <a:endParaRPr lang="en-GB" sz="1800" b="0" i="0" dirty="0">
              <a:effectLst/>
              <a:latin typeface="+mj-lt"/>
            </a:endParaRPr>
          </a:p>
          <a:p>
            <a:pPr marL="0" indent="0" algn="l">
              <a:buNone/>
            </a:pPr>
            <a:r>
              <a:rPr lang="en-GB" sz="1800" b="0" i="0" dirty="0">
                <a:effectLst/>
                <a:latin typeface="+mj-lt"/>
              </a:rPr>
              <a:t>The development of this model involves:</a:t>
            </a:r>
          </a:p>
          <a:p>
            <a:pPr marL="0" indent="0" algn="l">
              <a:buNone/>
            </a:pPr>
            <a:r>
              <a:rPr lang="en-GB" sz="1800" b="0" i="0" dirty="0">
                <a:effectLst/>
                <a:latin typeface="+mj-lt"/>
              </a:rPr>
              <a:t>    Collecting and pre-processing comprehensive historical weather data.</a:t>
            </a:r>
          </a:p>
          <a:p>
            <a:pPr marL="0" indent="0" algn="l">
              <a:buNone/>
            </a:pPr>
            <a:r>
              <a:rPr lang="en-GB" sz="1800" b="0" i="0" dirty="0">
                <a:effectLst/>
                <a:latin typeface="+mj-lt"/>
              </a:rPr>
              <a:t>    Identifying patterns and trends within this data over extended periods.</a:t>
            </a:r>
          </a:p>
          <a:p>
            <a:pPr marL="0" indent="0" algn="l">
              <a:buNone/>
            </a:pPr>
            <a:r>
              <a:rPr lang="en-GB" sz="1800" b="0" i="0" dirty="0">
                <a:effectLst/>
                <a:latin typeface="+mj-lt"/>
              </a:rPr>
              <a:t>    Utilizing machine learning algorithms to train the model.</a:t>
            </a:r>
            <a:endParaRPr lang="en-US" sz="1800" b="0" i="0" dirty="0">
              <a:effectLst/>
              <a:latin typeface="+mj-lt"/>
            </a:endParaRPr>
          </a:p>
          <a:p>
            <a:pPr marL="0" indent="0" algn="l">
              <a:buNone/>
            </a:pPr>
            <a:endParaRPr lang="en-US" sz="1800" b="0" i="0" dirty="0">
              <a:effectLst/>
              <a:latin typeface="+mj-lt"/>
            </a:endParaRPr>
          </a:p>
          <a:p>
            <a:pPr marL="0" indent="0" algn="l">
              <a:buNone/>
            </a:pPr>
            <a:r>
              <a:rPr lang="en-US" sz="1800" b="1" dirty="0">
                <a:latin typeface="+mj-lt"/>
              </a:rPr>
              <a:t> </a:t>
            </a:r>
            <a:endParaRPr lang="en-US" sz="1800" b="1" i="0" dirty="0">
              <a:effectLst/>
              <a:latin typeface="+mj-lt"/>
            </a:endParaRPr>
          </a:p>
          <a:p>
            <a:pPr marL="0" indent="0" algn="l">
              <a:buNone/>
            </a:pPr>
            <a:endParaRPr lang="en-US" sz="1800" b="0" i="0" dirty="0">
              <a:effectLst/>
              <a:latin typeface="+mj-lt"/>
            </a:endParaRPr>
          </a:p>
        </p:txBody>
      </p:sp>
    </p:spTree>
    <p:extLst>
      <p:ext uri="{BB962C8B-B14F-4D97-AF65-F5344CB8AC3E}">
        <p14:creationId xmlns:p14="http://schemas.microsoft.com/office/powerpoint/2010/main" val="305793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02A9-5035-2AFA-72D6-DCBA88350DED}"/>
              </a:ext>
            </a:extLst>
          </p:cNvPr>
          <p:cNvSpPr>
            <a:spLocks noGrp="1"/>
          </p:cNvSpPr>
          <p:nvPr>
            <p:ph type="title"/>
          </p:nvPr>
        </p:nvSpPr>
        <p:spPr/>
        <p:txBody>
          <a:bodyPr/>
          <a:lstStyle/>
          <a:p>
            <a:r>
              <a:rPr lang="en-US" sz="3200" b="1" dirty="0">
                <a:latin typeface="+mj-lt"/>
              </a:rPr>
              <a:t>Significance</a:t>
            </a:r>
            <a:endParaRPr lang="en-IN" dirty="0"/>
          </a:p>
        </p:txBody>
      </p:sp>
      <p:sp>
        <p:nvSpPr>
          <p:cNvPr id="3" name="Content Placeholder 2">
            <a:extLst>
              <a:ext uri="{FF2B5EF4-FFF2-40B4-BE49-F238E27FC236}">
                <a16:creationId xmlns:a16="http://schemas.microsoft.com/office/drawing/2014/main" id="{6AB83904-9378-7C3C-666D-E7EDC7480032}"/>
              </a:ext>
            </a:extLst>
          </p:cNvPr>
          <p:cNvSpPr>
            <a:spLocks noGrp="1"/>
          </p:cNvSpPr>
          <p:nvPr>
            <p:ph idx="1"/>
          </p:nvPr>
        </p:nvSpPr>
        <p:spPr/>
        <p:txBody>
          <a:bodyPr/>
          <a:lstStyle/>
          <a:p>
            <a:pPr marL="0" indent="0" algn="l">
              <a:buNone/>
            </a:pPr>
            <a:r>
              <a:rPr lang="en-US" sz="2000" b="0" i="0" dirty="0">
                <a:effectLst/>
                <a:latin typeface="+mj-lt"/>
              </a:rPr>
              <a:t>Understanding temperature patterns is crucial for various reasons. It helps - </a:t>
            </a:r>
          </a:p>
          <a:p>
            <a:pPr algn="l"/>
            <a:r>
              <a:rPr lang="en-US" sz="2000" b="0" i="0" dirty="0">
                <a:effectLst/>
                <a:latin typeface="+mj-lt"/>
              </a:rPr>
              <a:t>farmers plan their crops</a:t>
            </a:r>
          </a:p>
          <a:p>
            <a:pPr algn="l"/>
            <a:r>
              <a:rPr lang="en-US" sz="2000" b="0" i="0" dirty="0">
                <a:effectLst/>
                <a:latin typeface="+mj-lt"/>
              </a:rPr>
              <a:t>guides urban planners in designing climate-resilient cities</a:t>
            </a:r>
          </a:p>
          <a:p>
            <a:pPr algn="l"/>
            <a:r>
              <a:rPr lang="en-US" sz="2000" b="0" i="0" dirty="0">
                <a:effectLst/>
                <a:latin typeface="+mj-lt"/>
              </a:rPr>
              <a:t>enables policymakers to address issues related to climate change. </a:t>
            </a:r>
            <a:endParaRPr lang="en-US" sz="2000" dirty="0">
              <a:latin typeface="+mj-lt"/>
            </a:endParaRPr>
          </a:p>
          <a:p>
            <a:pPr marL="0" indent="0" algn="l">
              <a:buNone/>
            </a:pPr>
            <a:r>
              <a:rPr lang="en-US" sz="2000" b="0" i="0" dirty="0">
                <a:effectLst/>
                <a:latin typeface="+mj-lt"/>
              </a:rPr>
              <a:t>Moreover, as young citizens, gaining insights into environmental data empowers us to make informed decisions about our planet's future.</a:t>
            </a:r>
          </a:p>
          <a:p>
            <a:endParaRPr lang="en-IN" sz="2000" dirty="0"/>
          </a:p>
        </p:txBody>
      </p:sp>
    </p:spTree>
    <p:extLst>
      <p:ext uri="{BB962C8B-B14F-4D97-AF65-F5344CB8AC3E}">
        <p14:creationId xmlns:p14="http://schemas.microsoft.com/office/powerpoint/2010/main" val="83262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8858-85B4-8A9F-445B-B38A3773D6F8}"/>
              </a:ext>
            </a:extLst>
          </p:cNvPr>
          <p:cNvSpPr>
            <a:spLocks noGrp="1"/>
          </p:cNvSpPr>
          <p:nvPr>
            <p:ph type="title"/>
          </p:nvPr>
        </p:nvSpPr>
        <p:spPr/>
        <p:txBody>
          <a:bodyPr/>
          <a:lstStyle/>
          <a:p>
            <a:r>
              <a:rPr lang="en-IN" sz="3600" b="1" dirty="0"/>
              <a:t>PROBLEM STATEMENT</a:t>
            </a:r>
          </a:p>
        </p:txBody>
      </p:sp>
      <p:sp>
        <p:nvSpPr>
          <p:cNvPr id="3" name="Content Placeholder 2">
            <a:extLst>
              <a:ext uri="{FF2B5EF4-FFF2-40B4-BE49-F238E27FC236}">
                <a16:creationId xmlns:a16="http://schemas.microsoft.com/office/drawing/2014/main" id="{2B66C3B4-0154-96F8-F856-8F3386A231E6}"/>
              </a:ext>
            </a:extLst>
          </p:cNvPr>
          <p:cNvSpPr>
            <a:spLocks noGrp="1"/>
          </p:cNvSpPr>
          <p:nvPr>
            <p:ph idx="1"/>
          </p:nvPr>
        </p:nvSpPr>
        <p:spPr>
          <a:xfrm>
            <a:off x="179512" y="1166018"/>
            <a:ext cx="8229600" cy="4525963"/>
          </a:xfrm>
        </p:spPr>
        <p:txBody>
          <a:bodyPr/>
          <a:lstStyle/>
          <a:p>
            <a:pPr algn="just">
              <a:buNone/>
            </a:pPr>
            <a:r>
              <a:rPr lang="en-GB" sz="2200" dirty="0">
                <a:solidFill>
                  <a:schemeClr val="tx1">
                    <a:lumMod val="95000"/>
                    <a:lumOff val="5000"/>
                  </a:schemeClr>
                </a:solidFill>
                <a:latin typeface="+mj-lt"/>
              </a:rPr>
              <a:t>	Predicting yearly average temperatures is a complex yet critical task that can significantly impact various aspects of human life, from individual daily activities to large-scale industrial operations. </a:t>
            </a:r>
          </a:p>
          <a:p>
            <a:pPr algn="just">
              <a:buNone/>
            </a:pPr>
            <a:endParaRPr lang="en-GB" sz="2200" dirty="0">
              <a:solidFill>
                <a:schemeClr val="tx1">
                  <a:lumMod val="95000"/>
                  <a:lumOff val="5000"/>
                </a:schemeClr>
              </a:solidFill>
              <a:latin typeface="+mj-lt"/>
            </a:endParaRPr>
          </a:p>
          <a:p>
            <a:pPr algn="just">
              <a:buNone/>
            </a:pPr>
            <a:r>
              <a:rPr lang="en-GB" sz="2200" dirty="0">
                <a:solidFill>
                  <a:schemeClr val="tx1">
                    <a:lumMod val="95000"/>
                    <a:lumOff val="5000"/>
                  </a:schemeClr>
                </a:solidFill>
                <a:latin typeface="+mj-lt"/>
              </a:rPr>
              <a:t>	To address these challenges, we propose the development of an Average Temperature Prediction Model that aims to:</a:t>
            </a:r>
          </a:p>
          <a:p>
            <a:pPr algn="just"/>
            <a:r>
              <a:rPr lang="en-GB" sz="2200" dirty="0">
                <a:solidFill>
                  <a:schemeClr val="tx1">
                    <a:lumMod val="95000"/>
                    <a:lumOff val="5000"/>
                  </a:schemeClr>
                </a:solidFill>
                <a:latin typeface="+mj-lt"/>
              </a:rPr>
              <a:t>Accurately Predict Yearly Average Temperatures</a:t>
            </a:r>
          </a:p>
          <a:p>
            <a:pPr algn="just"/>
            <a:r>
              <a:rPr lang="en-IN" sz="2200" dirty="0">
                <a:solidFill>
                  <a:schemeClr val="tx1">
                    <a:lumMod val="95000"/>
                    <a:lumOff val="5000"/>
                  </a:schemeClr>
                </a:solidFill>
                <a:latin typeface="+mj-lt"/>
              </a:rPr>
              <a:t>Enhance Decision-Making</a:t>
            </a:r>
          </a:p>
          <a:p>
            <a:pPr algn="just"/>
            <a:r>
              <a:rPr lang="en-IN" sz="2200" dirty="0">
                <a:solidFill>
                  <a:schemeClr val="tx1">
                    <a:lumMod val="95000"/>
                    <a:lumOff val="5000"/>
                  </a:schemeClr>
                </a:solidFill>
                <a:latin typeface="+mj-lt"/>
              </a:rPr>
              <a:t>Strengthen Risk Management</a:t>
            </a:r>
          </a:p>
        </p:txBody>
      </p:sp>
    </p:spTree>
    <p:extLst>
      <p:ext uri="{BB962C8B-B14F-4D97-AF65-F5344CB8AC3E}">
        <p14:creationId xmlns:p14="http://schemas.microsoft.com/office/powerpoint/2010/main" val="103322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827584" y="0"/>
            <a:ext cx="6324600" cy="838200"/>
          </a:xfrm>
        </p:spPr>
        <p:txBody>
          <a:bodyPr/>
          <a:lstStyle/>
          <a:p>
            <a:pPr algn="l"/>
            <a:r>
              <a:rPr lang="en-US" b="1" dirty="0">
                <a:ea typeface="MS PGothic" pitchFamily="34" charset="-128"/>
              </a:rPr>
              <a:t>Methods, Tools &amp; Technologies</a:t>
            </a:r>
          </a:p>
        </p:txBody>
      </p:sp>
      <p:sp>
        <p:nvSpPr>
          <p:cNvPr id="7170" name="Content Placeholder 1"/>
          <p:cNvSpPr>
            <a:spLocks noGrp="1"/>
          </p:cNvSpPr>
          <p:nvPr>
            <p:ph idx="1"/>
          </p:nvPr>
        </p:nvSpPr>
        <p:spPr>
          <a:xfrm>
            <a:off x="0" y="908720"/>
            <a:ext cx="8748464" cy="5760640"/>
          </a:xfrm>
        </p:spPr>
        <p:txBody>
          <a:bodyPr/>
          <a:lstStyle/>
          <a:p>
            <a:pPr marL="0" indent="0" algn="l">
              <a:buNone/>
            </a:pPr>
            <a:r>
              <a:rPr lang="en-US" sz="1800" b="0" i="0" dirty="0">
                <a:effectLst/>
                <a:latin typeface="+mj-lt"/>
              </a:rPr>
              <a:t>The code is written in Python, a popular programming language for data analysis and machine learning. It utilizes several libraries and frameworks:</a:t>
            </a:r>
          </a:p>
          <a:p>
            <a:pPr algn="l">
              <a:buFont typeface="+mj-lt"/>
              <a:buAutoNum type="arabicPeriod"/>
            </a:pPr>
            <a:r>
              <a:rPr lang="en-US" sz="1800" b="1" i="0" dirty="0">
                <a:effectLst/>
                <a:latin typeface="+mj-lt"/>
              </a:rPr>
              <a:t>Pandas</a:t>
            </a:r>
            <a:r>
              <a:rPr lang="en-US" sz="1800" b="0" i="0" dirty="0">
                <a:effectLst/>
                <a:latin typeface="+mj-lt"/>
              </a:rPr>
              <a:t>: We used it for data manipulation and analysis, especially for handling tabular data.</a:t>
            </a:r>
          </a:p>
          <a:p>
            <a:pPr algn="l">
              <a:buFont typeface="+mj-lt"/>
              <a:buAutoNum type="arabicPeriod"/>
            </a:pPr>
            <a:r>
              <a:rPr lang="en-US" sz="1800" b="1" i="0" dirty="0">
                <a:effectLst/>
                <a:latin typeface="+mj-lt"/>
              </a:rPr>
              <a:t>Matplotlib</a:t>
            </a:r>
            <a:r>
              <a:rPr lang="en-US" sz="1800" b="1" dirty="0">
                <a:latin typeface="+mj-lt"/>
              </a:rPr>
              <a:t> and</a:t>
            </a:r>
            <a:r>
              <a:rPr lang="en-US" sz="1800" b="1" i="0" dirty="0">
                <a:effectLst/>
                <a:latin typeface="+mj-lt"/>
              </a:rPr>
              <a:t> Seaborn</a:t>
            </a:r>
            <a:r>
              <a:rPr lang="en-US" sz="1800" b="0" i="0" dirty="0">
                <a:effectLst/>
                <a:latin typeface="+mj-lt"/>
              </a:rPr>
              <a:t>: We used these for Plotting graphs which helps in deciding next steps. </a:t>
            </a:r>
          </a:p>
          <a:p>
            <a:pPr algn="l">
              <a:buFont typeface="+mj-lt"/>
              <a:buAutoNum type="arabicPeriod"/>
            </a:pPr>
            <a:r>
              <a:rPr lang="en-US" sz="1800" b="1" i="0" dirty="0" err="1">
                <a:effectLst/>
                <a:latin typeface="+mj-lt"/>
              </a:rPr>
              <a:t>Plotly</a:t>
            </a:r>
            <a:r>
              <a:rPr lang="en-US" sz="1800" b="1" i="0" dirty="0">
                <a:effectLst/>
                <a:latin typeface="+mj-lt"/>
              </a:rPr>
              <a:t> Express</a:t>
            </a:r>
            <a:r>
              <a:rPr lang="en-US" sz="1800" b="0" i="0" dirty="0">
                <a:effectLst/>
                <a:latin typeface="+mj-lt"/>
              </a:rPr>
              <a:t>: A high-level visualization library that creates interactive plots, including histograms and line charts, with ease.</a:t>
            </a:r>
          </a:p>
          <a:p>
            <a:pPr algn="l">
              <a:buFont typeface="+mj-lt"/>
              <a:buAutoNum type="arabicPeriod"/>
            </a:pPr>
            <a:r>
              <a:rPr lang="en-US" sz="1800" b="1" i="0" dirty="0">
                <a:effectLst/>
                <a:latin typeface="+mj-lt"/>
              </a:rPr>
              <a:t>Scikit-learn</a:t>
            </a:r>
            <a:r>
              <a:rPr lang="en-US" sz="1800" b="0" i="0" dirty="0">
                <a:effectLst/>
                <a:latin typeface="+mj-lt"/>
              </a:rPr>
              <a:t>: A machine learning library in Python that provides simple and efficient tools for data mining and data analysis. </a:t>
            </a:r>
          </a:p>
          <a:p>
            <a:pPr algn="l">
              <a:buFont typeface="+mj-lt"/>
              <a:buAutoNum type="arabicPeriod"/>
            </a:pPr>
            <a:r>
              <a:rPr lang="en-US" sz="1800" b="1" i="0" dirty="0">
                <a:effectLst/>
                <a:latin typeface="+mj-lt"/>
              </a:rPr>
              <a:t>TensorFlow</a:t>
            </a:r>
            <a:r>
              <a:rPr lang="en-US" sz="1800" b="0" i="0" dirty="0">
                <a:effectLst/>
                <a:latin typeface="+mj-lt"/>
              </a:rPr>
              <a:t>: An open-source machine learning framework developed by Google for building and training neural networks, including Recurrent Neural Networks (RNNs) used in the code.</a:t>
            </a:r>
          </a:p>
          <a:p>
            <a:pPr algn="l">
              <a:buFont typeface="+mj-lt"/>
              <a:buAutoNum type="arabicPeriod"/>
            </a:pPr>
            <a:endParaRPr lang="en-US" sz="1800" dirty="0">
              <a:latin typeface="+mj-lt"/>
            </a:endParaRPr>
          </a:p>
          <a:p>
            <a:pPr algn="l">
              <a:buFont typeface="+mj-lt"/>
              <a:buAutoNum type="arabicPeriod"/>
            </a:pPr>
            <a:endParaRPr lang="en-US" sz="1800" b="0" i="0" dirty="0">
              <a:effectLst/>
              <a:latin typeface="+mj-lt"/>
            </a:endParaRPr>
          </a:p>
          <a:p>
            <a:pPr algn="l"/>
            <a:r>
              <a:rPr lang="en-US" sz="1800" b="0" i="0" dirty="0">
                <a:effectLst/>
                <a:latin typeface="+mj-lt"/>
              </a:rPr>
              <a:t>These tools enable data preprocessing, exploratory data analysis, model development, training, evaluation, and visualization, facilitating a comprehensive analysis of temperature data in India.</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16A4-DBF6-A03A-1ABB-EFA2E375CEC7}"/>
              </a:ext>
            </a:extLst>
          </p:cNvPr>
          <p:cNvSpPr>
            <a:spLocks noGrp="1"/>
          </p:cNvSpPr>
          <p:nvPr>
            <p:ph type="title"/>
          </p:nvPr>
        </p:nvSpPr>
        <p:spPr/>
        <p:txBody>
          <a:bodyPr/>
          <a:lstStyle/>
          <a:p>
            <a:r>
              <a:rPr lang="en-IN" dirty="0"/>
              <a:t>ML Algorithms </a:t>
            </a:r>
          </a:p>
        </p:txBody>
      </p:sp>
      <p:sp>
        <p:nvSpPr>
          <p:cNvPr id="3" name="Content Placeholder 2">
            <a:extLst>
              <a:ext uri="{FF2B5EF4-FFF2-40B4-BE49-F238E27FC236}">
                <a16:creationId xmlns:a16="http://schemas.microsoft.com/office/drawing/2014/main" id="{C27385B5-D576-A696-21C5-1E2CE4CFC6B5}"/>
              </a:ext>
            </a:extLst>
          </p:cNvPr>
          <p:cNvSpPr>
            <a:spLocks noGrp="1"/>
          </p:cNvSpPr>
          <p:nvPr>
            <p:ph idx="1"/>
          </p:nvPr>
        </p:nvSpPr>
        <p:spPr>
          <a:xfrm>
            <a:off x="142844" y="928670"/>
            <a:ext cx="8543956" cy="4968893"/>
          </a:xfrm>
        </p:spPr>
        <p:txBody>
          <a:bodyPr/>
          <a:lstStyle/>
          <a:p>
            <a:pPr algn="just">
              <a:buNone/>
            </a:pPr>
            <a:endParaRPr lang="en-US" sz="2400" dirty="0">
              <a:latin typeface="+mj-lt"/>
              <a:ea typeface="MS PGothic" pitchFamily="34" charset="-128"/>
            </a:endParaRPr>
          </a:p>
          <a:p>
            <a:pPr marL="0" indent="0" algn="just">
              <a:buNone/>
            </a:pPr>
            <a:r>
              <a:rPr lang="en-US" sz="2400" b="0" i="0" dirty="0">
                <a:effectLst/>
                <a:latin typeface="+mj-lt"/>
              </a:rPr>
              <a:t>The machine learning algorithm used in the code is a Recurrent Neural Network (RNN) which belongs to Artificial Neural Networking(ANN). RNNs are a type of neural network designed to handle sequential data, such as time series data, where the order of observations is important. In this context, the RNN model is trained on historical temperature data to learn patterns and relationships, enabling it to make predictions about future temperature trends.</a:t>
            </a:r>
            <a:endParaRPr lang="en-US" sz="2400" dirty="0">
              <a:latin typeface="+mj-lt"/>
              <a:ea typeface="MS PGothic" pitchFamily="34" charset="-128"/>
            </a:endParaRPr>
          </a:p>
          <a:p>
            <a:endParaRPr lang="en-IN" sz="2400" dirty="0">
              <a:latin typeface="+mj-lt"/>
            </a:endParaRPr>
          </a:p>
        </p:txBody>
      </p:sp>
    </p:spTree>
    <p:extLst>
      <p:ext uri="{BB962C8B-B14F-4D97-AF65-F5344CB8AC3E}">
        <p14:creationId xmlns:p14="http://schemas.microsoft.com/office/powerpoint/2010/main" val="120777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DATASET</a:t>
            </a:r>
          </a:p>
        </p:txBody>
      </p:sp>
      <p:sp>
        <p:nvSpPr>
          <p:cNvPr id="5" name="TextBox 4">
            <a:extLst>
              <a:ext uri="{FF2B5EF4-FFF2-40B4-BE49-F238E27FC236}">
                <a16:creationId xmlns:a16="http://schemas.microsoft.com/office/drawing/2014/main" id="{E841ACDE-FFF0-B77A-69AD-A3BFD63A2FFA}"/>
              </a:ext>
            </a:extLst>
          </p:cNvPr>
          <p:cNvSpPr txBox="1"/>
          <p:nvPr/>
        </p:nvSpPr>
        <p:spPr>
          <a:xfrm>
            <a:off x="-11958" y="871673"/>
            <a:ext cx="9144000" cy="3108543"/>
          </a:xfrm>
          <a:prstGeom prst="rect">
            <a:avLst/>
          </a:prstGeom>
          <a:noFill/>
        </p:spPr>
        <p:txBody>
          <a:bodyPr wrap="square" rtlCol="0" anchor="ctr">
            <a:spAutoFit/>
          </a:bodyPr>
          <a:lstStyle/>
          <a:p>
            <a:pPr algn="just"/>
            <a:r>
              <a:rPr lang="en-US" sz="1400" dirty="0"/>
              <a:t>The dataset contains the following columns:</a:t>
            </a:r>
          </a:p>
          <a:p>
            <a:pPr algn="just"/>
            <a:r>
              <a:rPr lang="en-US" sz="1400" dirty="0"/>
              <a:t>1. dt: This column represents the date in the format YYYY-MM-DD, indicating when the temperature measurement was taken.</a:t>
            </a:r>
          </a:p>
          <a:p>
            <a:pPr algn="just"/>
            <a:r>
              <a:rPr lang="en-US" sz="1400" dirty="0"/>
              <a:t>2. Average Temperature: This column contains the average temperature recorded at the specified date and location.</a:t>
            </a:r>
          </a:p>
          <a:p>
            <a:pPr algn="just"/>
            <a:r>
              <a:rPr lang="en-US" sz="1400" dirty="0"/>
              <a:t>3. Average Temperature Uncertainty: This column provides the uncertainty associated with the average temperature measurement.</a:t>
            </a:r>
          </a:p>
          <a:p>
            <a:pPr algn="just"/>
            <a:r>
              <a:rPr lang="en-US" sz="1400" dirty="0"/>
              <a:t>4. City: This column denotes the name of the city where the temperature measurement was recorded.</a:t>
            </a:r>
          </a:p>
          <a:p>
            <a:pPr algn="just"/>
            <a:r>
              <a:rPr lang="en-US" sz="1400" dirty="0"/>
              <a:t>5. Country: This column specifies the country to which the city belongs, in this case, all entries are from India.</a:t>
            </a:r>
          </a:p>
          <a:p>
            <a:pPr algn="just"/>
            <a:r>
              <a:rPr lang="en-US" sz="1400" dirty="0"/>
              <a:t>6. Latitude: This column indicates the latitude coordinates of the city's location.</a:t>
            </a:r>
          </a:p>
          <a:p>
            <a:pPr algn="just"/>
            <a:r>
              <a:rPr lang="en-US" sz="1400" dirty="0"/>
              <a:t>7. Longitude: This column specifies the longitude coordinates of the city's location.</a:t>
            </a:r>
          </a:p>
          <a:p>
            <a:pPr algn="just"/>
            <a:endParaRPr lang="en-US" sz="1400" dirty="0"/>
          </a:p>
          <a:p>
            <a:pPr algn="just"/>
            <a:r>
              <a:rPr lang="en-US" sz="1400" dirty="0"/>
              <a:t>Each row in the dataset represents a temperature measurement recorded at a specific date, location (city), and corresponding uncertainty.</a:t>
            </a:r>
            <a:endParaRPr lang="en-IN" sz="1400" dirty="0"/>
          </a:p>
        </p:txBody>
      </p:sp>
      <p:pic>
        <p:nvPicPr>
          <p:cNvPr id="8" name="Content Placeholder 7">
            <a:extLst>
              <a:ext uri="{FF2B5EF4-FFF2-40B4-BE49-F238E27FC236}">
                <a16:creationId xmlns:a16="http://schemas.microsoft.com/office/drawing/2014/main" id="{89E2CF4C-1748-A9C1-1F32-30A2791C9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947160"/>
            <a:ext cx="8229600" cy="291084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pic>
        <p:nvPicPr>
          <p:cNvPr id="7" name="Content Placeholder 6">
            <a:extLst>
              <a:ext uri="{FF2B5EF4-FFF2-40B4-BE49-F238E27FC236}">
                <a16:creationId xmlns:a16="http://schemas.microsoft.com/office/drawing/2014/main" id="{BAAA9795-AE48-7B33-A4A8-3EFE0290F6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6" b="71705"/>
          <a:stretch/>
        </p:blipFill>
        <p:spPr>
          <a:xfrm>
            <a:off x="323528" y="980728"/>
            <a:ext cx="8229600" cy="1078632"/>
          </a:xfrm>
        </p:spPr>
      </p:pic>
      <p:pic>
        <p:nvPicPr>
          <p:cNvPr id="9" name="Picture 8">
            <a:extLst>
              <a:ext uri="{FF2B5EF4-FFF2-40B4-BE49-F238E27FC236}">
                <a16:creationId xmlns:a16="http://schemas.microsoft.com/office/drawing/2014/main" id="{F58D2D8C-2092-30B2-ADB3-C408FD1B3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9360"/>
            <a:ext cx="4860032" cy="3817912"/>
          </a:xfrm>
          <a:prstGeom prst="rect">
            <a:avLst/>
          </a:prstGeom>
        </p:spPr>
      </p:pic>
      <p:pic>
        <p:nvPicPr>
          <p:cNvPr id="4" name="Picture 3">
            <a:extLst>
              <a:ext uri="{FF2B5EF4-FFF2-40B4-BE49-F238E27FC236}">
                <a16:creationId xmlns:a16="http://schemas.microsoft.com/office/drawing/2014/main" id="{36E18074-114A-0C75-C7D7-A269B0DE5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059360"/>
            <a:ext cx="4283968" cy="36738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8475E1-1B86-2420-5291-3EBD0B2052D5}"/>
              </a:ext>
            </a:extLst>
          </p:cNvPr>
          <p:cNvPicPr>
            <a:picLocks noChangeAspect="1"/>
          </p:cNvPicPr>
          <p:nvPr/>
        </p:nvPicPr>
        <p:blipFill>
          <a:blip r:embed="rId2"/>
          <a:stretch>
            <a:fillRect/>
          </a:stretch>
        </p:blipFill>
        <p:spPr>
          <a:xfrm>
            <a:off x="0" y="1628800"/>
            <a:ext cx="9178888" cy="3816424"/>
          </a:xfrm>
          <a:prstGeom prst="rect">
            <a:avLst/>
          </a:prstGeom>
        </p:spPr>
      </p:pic>
      <p:sp>
        <p:nvSpPr>
          <p:cNvPr id="10" name="TextBox 9">
            <a:extLst>
              <a:ext uri="{FF2B5EF4-FFF2-40B4-BE49-F238E27FC236}">
                <a16:creationId xmlns:a16="http://schemas.microsoft.com/office/drawing/2014/main" id="{E775AAD9-96CC-6576-C59B-860750421688}"/>
              </a:ext>
            </a:extLst>
          </p:cNvPr>
          <p:cNvSpPr txBox="1"/>
          <p:nvPr/>
        </p:nvSpPr>
        <p:spPr>
          <a:xfrm>
            <a:off x="1331640" y="5464621"/>
            <a:ext cx="8856984" cy="276999"/>
          </a:xfrm>
          <a:prstGeom prst="rect">
            <a:avLst/>
          </a:prstGeom>
          <a:noFill/>
        </p:spPr>
        <p:txBody>
          <a:bodyPr wrap="square" rtlCol="0">
            <a:spAutoFit/>
          </a:bodyPr>
          <a:lstStyle/>
          <a:p>
            <a:r>
              <a:rPr lang="en-US" sz="1200" dirty="0"/>
              <a:t>This graph shows the fluctuation of average temperature throughout the years 1796-2023. </a:t>
            </a:r>
            <a:endParaRPr lang="en-IN" sz="1200" dirty="0"/>
          </a:p>
        </p:txBody>
      </p:sp>
    </p:spTree>
    <p:extLst>
      <p:ext uri="{BB962C8B-B14F-4D97-AF65-F5344CB8AC3E}">
        <p14:creationId xmlns:p14="http://schemas.microsoft.com/office/powerpoint/2010/main" val="3669779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18832</TotalTime>
  <Words>954</Words>
  <Application>Microsoft Office PowerPoint</Application>
  <PresentationFormat>On-screen Show (4:3)</PresentationFormat>
  <Paragraphs>103</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MS PGothic</vt:lpstr>
      <vt:lpstr>Arial</vt:lpstr>
      <vt:lpstr>Calibri</vt:lpstr>
      <vt:lpstr>Office Theme</vt:lpstr>
      <vt:lpstr>PowerPoint Presentation</vt:lpstr>
      <vt:lpstr>Introduction</vt:lpstr>
      <vt:lpstr>Significance</vt:lpstr>
      <vt:lpstr>PROBLEM STATEMENT</vt:lpstr>
      <vt:lpstr>Methods, Tools &amp; Technologies</vt:lpstr>
      <vt:lpstr>ML Algorithms </vt:lpstr>
      <vt:lpstr>OUR DATASET</vt:lpstr>
      <vt:lpstr>GRAPHS</vt:lpstr>
      <vt:lpstr>PowerPoint Presentation</vt:lpstr>
      <vt:lpstr>PowerPoint Presentation</vt:lpstr>
      <vt:lpstr>PowerPoint Presentation</vt:lpstr>
      <vt:lpstr>PowerPoint Presentation</vt:lpstr>
      <vt:lpstr>PowerPoint Presentation</vt:lpstr>
      <vt:lpstr>PowerPoint Presentation</vt:lpstr>
      <vt:lpstr>Result</vt:lpstr>
      <vt:lpstr> Conclusion</vt:lpstr>
      <vt:lpstr> References </vt:lpstr>
      <vt:lpstr>Thank You</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Himanshu .</cp:lastModifiedBy>
  <cp:revision>1287</cp:revision>
  <dcterms:created xsi:type="dcterms:W3CDTF">2010-04-09T07:36:15Z</dcterms:created>
  <dcterms:modified xsi:type="dcterms:W3CDTF">2024-05-14T02:29:57Z</dcterms:modified>
</cp:coreProperties>
</file>